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Proxima Nov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F76FA7D-7D0C-497D-BD89-4F8686CCBDDF}">
  <a:tblStyle styleId="{1F76FA7D-7D0C-497D-BD89-4F8686CCBD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roximaNova-bold.fntdata"/><Relationship Id="rId12" Type="http://schemas.openxmlformats.org/officeDocument/2006/relationships/slide" Target="slides/slide6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9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8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fad693d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fad693d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146f3bd6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146f3bd6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146f3bd6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146f3bd6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146f3bd6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146f3bd6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146f3bd6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146f3bd6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146f3bd6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146f3bd6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146f3bd6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146f3bd6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146f3bd6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146f3bd6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146f3bd6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146f3bd6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146f3bd6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146f3bd6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146f3bd6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146f3bd6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146f3bd6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146f3bd6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146f3bd64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146f3bd64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146f3bd6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146f3bd6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0fad693d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0fad693d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146f3bd6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146f3bd6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146f3bd6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146f3bd6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146f3bd6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146f3bd6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146f3bd6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146f3bd6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0fad693d7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0fad693d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0fad693d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0fad693d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146f3bd6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146f3bd6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46f3bd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146f3bd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0fad693d7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0fad693d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146f3bd6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146f3bd6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146f3bd6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146f3bd6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146f3bd6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146f3bd6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ales@intellitonic.co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sales@intellitonic.com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9B9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40300" y="1579650"/>
            <a:ext cx="8520600" cy="24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ONLINE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PRESENCE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AUDIT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25" y="507275"/>
            <a:ext cx="514350" cy="866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" name="Google Shape;56;p13"/>
          <p:cNvGraphicFramePr/>
          <p:nvPr/>
        </p:nvGraphicFramePr>
        <p:xfrm>
          <a:off x="5033900" y="157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{1F76FA7D-7D0C-497D-BD89-4F8686CCBDDF}</a:tableStyleId>
              </a:tblPr>
              <a:tblGrid>
                <a:gridCol w="3157600"/>
              </a:tblGrid>
              <a:tr h="114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Presented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to</a:t>
                      </a:r>
                      <a:b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b="1"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Sample Client</a:t>
                      </a:r>
                      <a:endParaRPr b="1" sz="18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Presented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in</a:t>
                      </a:r>
                      <a:b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b="1"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March 2020</a:t>
                      </a:r>
                      <a:endParaRPr b="1" sz="18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WEBSITE ISSUES SUMMARY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536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Images: broken images and missing alt text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Meta: missing page titles and meta descriptions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Content: page length less than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recommended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minimum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Links: broken internal and external links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22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1152475"/>
            <a:ext cx="28575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MAJOR ISSUES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Missing Sitemap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Canonicalization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2414125"/>
            <a:ext cx="72390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IMAGES.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334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455 images are missing alt text (on 358 pages)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7 images are broken (on 14 pages)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1220450"/>
            <a:ext cx="5334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META CONTENT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Page Titles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All pages have an SEO page 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50 pages have duplicates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7 pages are too long or too short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4729100" y="12829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Meta Descriptions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0 are duplicates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42 pages are missing it altogether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297 pages are too long or too short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GENERAL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CONTENT.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207 pages have fewer than 250 words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6 pages have duplicate content issues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729100" y="12829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Top 25 pages have clean bounce rate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14 pages under 40% bounce rate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10 pages 41 to 65%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 page at 83%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BLOG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CONTENT.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72 blog posts since 2015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39 blog posts have resulted in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keyword rankings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 of those are project focused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11 are culture focused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 are general blog pages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based on community happenings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related pages were more likely to result in more keyword rankings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6" name="Google Shape;156;p27"/>
          <p:cNvGraphicFramePr/>
          <p:nvPr/>
        </p:nvGraphicFramePr>
        <p:xfrm>
          <a:off x="4707625" y="48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{1F76FA7D-7D0C-497D-BD89-4F8686CCBDDF}</a:tableStyleId>
              </a:tblPr>
              <a:tblGrid>
                <a:gridCol w="991575"/>
                <a:gridCol w="991575"/>
                <a:gridCol w="991575"/>
                <a:gridCol w="991575"/>
              </a:tblGrid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009B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2018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009B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2019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009B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2020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009B91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Jan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Feb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Apr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May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Jun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Jul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Aug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Sept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Oct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Nov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Dec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ECB337"/>
                    </a:solidFill>
                  </a:tcPr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Avg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009B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4.56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009B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1.83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009B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b="1" sz="9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009B9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LINKS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Internal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Three broken links (404s)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91 links missing anchor or alt text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33 links use rel=”nofollow”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4729100" y="12829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External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15 broken links (404s)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15 links missing anchor or alt text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Trust Flow: 12 / 100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Citation Flow: 11 / 100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440" y="242300"/>
            <a:ext cx="7438561" cy="49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San Luis Obispo, CA (68%)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Santa Barbara, CA (65%)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Bend, OR (53%)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Bellingham, WA (47%)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Pasadena, CA (23%)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Tahoe, NV (19%)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Oakland, CA (18%)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Directories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LOCAL SEO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TARGET KEYWORDS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Describe your business at a “forest” level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Should be used throughout your web content to consistently remind search engines of your core focus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Speak to people who already know what your business is but noT necessarily who you are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Include suggested keyword targeting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Include blog topic ideas based on keywords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1ST &amp; 2ND PAGE KEYWORD RANKINGS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Current first page ranking keywords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Brand name (1, 2, 3, 4, 5, 6, 7, 8)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Service 1 (2,3,4)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Vendor 1 (3)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Vendor 2l (6)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Service 2 (7)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Owner (9, 11)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1 (10)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Location + service (10)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ECB3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4723650" y="12921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Current second page ranking keywords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Brand name (11, 12, 14)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Service 1 (15)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Vendor 1 (17)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Vendor 2l (19)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Service 2 (20)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Owner (11, 12)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1 (19)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Location + service (19)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CB337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SAMPLE AUDIT NOTES.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Every audit is different, depending on what you’re looking for and what you’re currently doing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Remember, this is just a sample and your actual audit will have more notes on why these items are important, your specific data, and tailored suggestions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find joy in (some) clip art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Contact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sales@intellitonic.com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get started on your own!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PLATFORM SPECIFIC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E.g. Facebook, Google Ads, LinkedIn, etc.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Frequency: post when you have something worth posting about, not for posting sake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Always include a photo and link back to your website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Talk about yourself, your vendors, industry trends,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A|B testing is your friend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7535E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SUGGESTIONS</a:t>
            </a: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HIGH PRIORITY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11700" y="1152475"/>
            <a:ext cx="832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Fix broken images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Update page titles and meta descriptions to include keyword research and adhere to length suggestions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Add more content and keyword targeting to pages less than 250 words, preferably 500 if possible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waste your time on culture blog posts and stick to actual projects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Fix broken links and missing anchor text for internal and external links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number of backlinks pointing to your website from trustworthy companies, vendors, etc.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Utilize keyword research throughout your website to continue to improve keyword rankings and traffic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Add sitemap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Resolve for www.BigBusiness.com or BigBusiness.com 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Update to https://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900" y="3363875"/>
            <a:ext cx="1652100" cy="16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MEDIUM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PRIORITY.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152475"/>
            <a:ext cx="832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Set-up goals in Google Analytics for phone call and email tracking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Update image alt text using keyword research (while still accurately describing the image)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Blog more often + write blogs based off the blog topic ideas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a call-to-action or link to key page in blog post e.g. “Contact us”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vendors, associates, etc. to write guest blogs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Update incomplete, inconsistent, and duplicative local listings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page speeds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phone numbers on website clickable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email address on website clickable - add location specific emails?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925" y="2507425"/>
            <a:ext cx="2636076" cy="263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LOW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PRIORITY.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11700" y="1152475"/>
            <a:ext cx="832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 Annotations in Google Analytics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 Google Campaign URL Builder to better understand traffic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 Facebook and LinkedIn boosted ads to target new demographics and better understand how they use the website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Upload remarketing lists to Facebook and LinkedIn to stay top of mind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Add Google Ads and / or Bing to your marketing mix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Google Campaign URL Builder to track paid ads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AutoNum type="arabicPeriod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location and market specific directories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350" y="2499600"/>
            <a:ext cx="2536050" cy="25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7535E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NOTES</a:t>
            </a: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TOOLS USED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311700" y="1152475"/>
            <a:ext cx="413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fully fleshed out list of tools used, including, but not limited to: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Your CMS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Analytics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My Business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Search Console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Heat mapping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Platforms as necessary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Ads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Facebook Ads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 Ads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242300"/>
            <a:ext cx="4901200" cy="49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QUESTIONS?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Contact </a:t>
            </a: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sales@intellitonic.com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750" y="399125"/>
            <a:ext cx="4345251" cy="434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AGENDA.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AutoNum type="arabicPeriod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Goals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AutoNum type="arabicPeriod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Strengths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AutoNum type="arabicPeriod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Opportunities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AutoNum type="arabicPeriod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Suggestions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AutoNum type="arabicPeriod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Notes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3233011"/>
            <a:ext cx="2865729" cy="191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7535E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GOALS</a:t>
            </a: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SAMPLE CLIENT GOALS.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Short-Term (6 months):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9B91"/>
                </a:solidFill>
                <a:latin typeface="Proxima Nova"/>
                <a:ea typeface="Proxima Nova"/>
                <a:cs typeface="Proxima Nova"/>
                <a:sym typeface="Proxima Nova"/>
              </a:rPr>
              <a:t>Re-position Sample Client to work better for their audience online</a:t>
            </a:r>
            <a:endParaRPr b="1" sz="1800">
              <a:solidFill>
                <a:srgbClr val="009B9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(e.g. direct website pathways for three service offerings, connect with visitors on a more personal level, and modernize the look)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Long-Term: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9B91"/>
                </a:solidFill>
                <a:latin typeface="Proxima Nova"/>
                <a:ea typeface="Proxima Nova"/>
                <a:cs typeface="Proxima Nova"/>
                <a:sym typeface="Proxima Nova"/>
              </a:rPr>
              <a:t>Become </a:t>
            </a:r>
            <a:r>
              <a:rPr b="1" i="1" lang="en" sz="1800">
                <a:solidFill>
                  <a:srgbClr val="009B91"/>
                </a:solidFill>
                <a:latin typeface="Proxima Nova"/>
                <a:ea typeface="Proxima Nova"/>
                <a:cs typeface="Proxima Nova"/>
                <a:sym typeface="Proxima Nova"/>
              </a:rPr>
              <a:t>the</a:t>
            </a:r>
            <a:r>
              <a:rPr b="1" lang="en" sz="1800">
                <a:solidFill>
                  <a:srgbClr val="009B91"/>
                </a:solidFill>
                <a:latin typeface="Proxima Nova"/>
                <a:ea typeface="Proxima Nova"/>
                <a:cs typeface="Proxima Nova"/>
                <a:sym typeface="Proxima Nova"/>
              </a:rPr>
              <a:t> go-to company in your industry</a:t>
            </a:r>
            <a:endParaRPr b="1" sz="1800">
              <a:solidFill>
                <a:srgbClr val="009B9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(first to mind for all stakeholders)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7535E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STRENGTHS</a:t>
            </a: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WEBSITE STRENGTHS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405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Google search for “related:sampleclient.com” returns liked-minded competitors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Robots.txt file looks good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Site speed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lphaL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Mobile: 67 / 100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lphaL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Desktop: 76 / 100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All pages have header tags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Bounce rate at about 50%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50" y="242300"/>
            <a:ext cx="4778945" cy="490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PLATFORM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STRENGTHS.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405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What’s working well e.g. strategy, consistency, format, pictures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Benchmarks against the industry in general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Benchmarks against your competitors specifically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0" y="-12400"/>
            <a:ext cx="9144000" cy="254700"/>
          </a:xfrm>
          <a:prstGeom prst="rect">
            <a:avLst/>
          </a:prstGeom>
          <a:solidFill>
            <a:srgbClr val="009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50" y="242300"/>
            <a:ext cx="4778945" cy="490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7535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OPPORTUNITIES</a:t>
            </a: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